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66" r:id="rId16"/>
    <p:sldId id="272" r:id="rId17"/>
    <p:sldId id="273" r:id="rId18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70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xMode val="edge"/>
          <c:yMode val="edge"/>
          <c:x val="3.785714285714286E-2"/>
          <c:y val="8.9682339265672623E-2"/>
          <c:w val="0.83337301587301571"/>
          <c:h val="0.86002886002886014"/>
        </c:manualLayout>
      </c:layout>
      <c:barChart>
        <c:barDir val="col"/>
        <c:grouping val="clustered"/>
        <c:ser>
          <c:idx val="0"/>
          <c:order val="0"/>
          <c:tx>
            <c:v>1 colonne</c:v>
          </c:tx>
          <c:spPr>
            <a:solidFill>
              <a:srgbClr val="004586"/>
            </a:solidFill>
            <a:ln>
              <a:noFill/>
            </a:ln>
          </c:spPr>
          <c:cat>
            <c:strLit>
              <c:ptCount val="4"/>
              <c:pt idx="0">
                <c:v>Ligne 1</c:v>
              </c:pt>
              <c:pt idx="1">
                <c:v>Ligne 2</c:v>
              </c:pt>
              <c:pt idx="2">
                <c:v>Ligne 3</c:v>
              </c:pt>
              <c:pt idx="3">
                <c:v>Ligne 4</c:v>
              </c:pt>
            </c:strLit>
          </c:cat>
          <c:val>
            <c:numLit>
              <c:formatCode>General</c:formatCode>
              <c:ptCount val="4"/>
              <c:pt idx="0">
                <c:v>9.1</c:v>
              </c:pt>
              <c:pt idx="1">
                <c:v>2.4</c:v>
              </c:pt>
              <c:pt idx="2">
                <c:v>3.1</c:v>
              </c:pt>
              <c:pt idx="3">
                <c:v>4.3</c:v>
              </c:pt>
            </c:numLit>
          </c:val>
        </c:ser>
        <c:ser>
          <c:idx val="1"/>
          <c:order val="1"/>
          <c:tx>
            <c:v>2 colonne</c:v>
          </c:tx>
          <c:spPr>
            <a:solidFill>
              <a:srgbClr val="FF420E"/>
            </a:solidFill>
            <a:ln>
              <a:noFill/>
            </a:ln>
          </c:spPr>
          <c:cat>
            <c:strLit>
              <c:ptCount val="4"/>
              <c:pt idx="0">
                <c:v>Ligne 1</c:v>
              </c:pt>
              <c:pt idx="1">
                <c:v>Ligne 2</c:v>
              </c:pt>
              <c:pt idx="2">
                <c:v>Ligne 3</c:v>
              </c:pt>
              <c:pt idx="3">
                <c:v>Ligne 4</c:v>
              </c:pt>
            </c:strLit>
          </c:cat>
          <c:val>
            <c:numLit>
              <c:formatCode>General</c:formatCode>
              <c:ptCount val="4"/>
              <c:pt idx="0">
                <c:v>3.2</c:v>
              </c:pt>
              <c:pt idx="1">
                <c:v>8.8000000000000007</c:v>
              </c:pt>
              <c:pt idx="2">
                <c:v>1.5</c:v>
              </c:pt>
              <c:pt idx="3">
                <c:v>9.02</c:v>
              </c:pt>
            </c:numLit>
          </c:val>
        </c:ser>
        <c:ser>
          <c:idx val="2"/>
          <c:order val="2"/>
          <c:tx>
            <c:v>3 colonne</c:v>
          </c:tx>
          <c:spPr>
            <a:solidFill>
              <a:srgbClr val="FFD320"/>
            </a:solidFill>
            <a:ln>
              <a:noFill/>
            </a:ln>
          </c:spPr>
          <c:cat>
            <c:strLit>
              <c:ptCount val="4"/>
              <c:pt idx="0">
                <c:v>Ligne 1</c:v>
              </c:pt>
              <c:pt idx="1">
                <c:v>Ligne 2</c:v>
              </c:pt>
              <c:pt idx="2">
                <c:v>Ligne 3</c:v>
              </c:pt>
              <c:pt idx="3">
                <c:v>Ligne 4</c:v>
              </c:pt>
            </c:strLit>
          </c:cat>
          <c:val>
            <c:numLit>
              <c:formatCode>General</c:formatCode>
              <c:ptCount val="4"/>
              <c:pt idx="0">
                <c:v>4.54</c:v>
              </c:pt>
              <c:pt idx="1">
                <c:v>9.65</c:v>
              </c:pt>
              <c:pt idx="2">
                <c:v>3.7</c:v>
              </c:pt>
              <c:pt idx="3">
                <c:v>6.2</c:v>
              </c:pt>
            </c:numLit>
          </c:val>
        </c:ser>
        <c:axId val="49943296"/>
        <c:axId val="49503232"/>
      </c:barChart>
      <c:valAx>
        <c:axId val="49503232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r-FR"/>
          </a:p>
        </c:txPr>
        <c:crossAx val="49943296"/>
        <c:crosses val="autoZero"/>
        <c:crossBetween val="between"/>
      </c:valAx>
      <c:catAx>
        <c:axId val="49943296"/>
        <c:scaling>
          <c:orientation val="minMax"/>
        </c:scaling>
        <c:axPos val="b"/>
        <c:numFmt formatCode="[$-100040C]dd/mm/yyyy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r-FR"/>
          </a:p>
        </c:txPr>
        <c:crossAx val="49503232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fr-FR"/>
        </a:p>
      </c:txPr>
    </c:legend>
    <c:plotVisOnly val="1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C54A869-308F-4831-B451-ACDAAC37CD4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‹N°›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0C53F3B8-2A71-436F-AE45-ED9D4032CCD8}" type="slidenum">
              <a:rPr/>
              <a:pPr lvl="0"/>
              <a:t>‹N°›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163188-0595-4874-AA20-8DE3C4E0D45D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69D5E9-470A-456C-B5D9-7D48DA745FE9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6187D0-235B-49B8-9AA7-88BBC35A03D9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E98497-8CF1-405F-8DE7-B11C337C0677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79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7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2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F30B2E-FA94-41E3-9367-42FEACE118D0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4789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40604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6FC7C7-389F-4A1A-A346-14EE19480C13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190731-5C90-4118-81F5-E6A59BA39887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AE8748-F0B7-4F2F-9BBF-675620B47B9B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EB945-94C3-4CC2-A491-DF6D498C91A7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8" y="300991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4" y="1581936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4AC7A5-C366-42FF-BE83-CF1BE97AF792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16" indent="0">
              <a:buNone/>
              <a:defRPr sz="3100"/>
            </a:lvl2pPr>
            <a:lvl3pPr marL="1007630" indent="0">
              <a:buNone/>
              <a:defRPr sz="2600"/>
            </a:lvl3pPr>
            <a:lvl4pPr marL="1511445" indent="0">
              <a:buNone/>
              <a:defRPr sz="2200"/>
            </a:lvl4pPr>
            <a:lvl5pPr marL="2015259" indent="0">
              <a:buNone/>
              <a:defRPr sz="2200"/>
            </a:lvl5pPr>
            <a:lvl6pPr marL="2519074" indent="0">
              <a:buNone/>
              <a:defRPr sz="2200"/>
            </a:lvl6pPr>
            <a:lvl7pPr marL="3022888" indent="0">
              <a:buNone/>
              <a:defRPr sz="2200"/>
            </a:lvl7pPr>
            <a:lvl8pPr marL="3526703" indent="0">
              <a:buNone/>
              <a:defRPr sz="2200"/>
            </a:lvl8pPr>
            <a:lvl9pPr marL="4030518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CFD992-D6DB-4FAD-AFF0-6EC62D54D3A2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AC7D0ECA-6C4E-4B6D-829F-CC35C89D82BE}" type="slidenum">
              <a:rPr lang="x-none" smtClean="0"/>
              <a:pPr lvl="0"/>
              <a:t>‹N°›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00763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61" indent="-377861" algn="l" defTabSz="10076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defTabSz="100763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539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352" indent="-251908" algn="l" defTabSz="100763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167" indent="-251908" algn="l" defTabSz="100763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98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987749"/>
            <a:ext cx="9071640" cy="1262160"/>
          </a:xfrm>
        </p:spPr>
        <p:txBody>
          <a:bodyPr>
            <a:normAutofit fontScale="90000"/>
          </a:bodyPr>
          <a:lstStyle/>
          <a:p>
            <a:pPr>
              <a:buNone/>
            </a:pPr>
            <a:endParaRPr lang="fr-FR" sz="14000" dirty="0"/>
          </a:p>
        </p:txBody>
      </p:sp>
      <p:pic>
        <p:nvPicPr>
          <p:cNvPr id="3074" name="Picture 2" descr="C:\Users\Alain\Pictures\TPEround1_copy_e0328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525"/>
            <a:ext cx="10067613" cy="5656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ain\Pictures\TPEPREMIEREethic-496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864" y="-1166"/>
            <a:ext cx="7560841" cy="75608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Alain\Pictures\TPEbebes-conc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99517"/>
            <a:ext cx="10089466" cy="59088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C:\Users\Alain\Pictures\TPEclonage-hu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461"/>
            <a:ext cx="10094853" cy="6864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808" y="0"/>
            <a:ext cx="9072563" cy="1259946"/>
          </a:xfrm>
        </p:spPr>
        <p:txBody>
          <a:bodyPr>
            <a:normAutofit/>
          </a:bodyPr>
          <a:lstStyle/>
          <a:p>
            <a:r>
              <a:rPr lang="fr-FR" sz="3200" b="1" u="sng" dirty="0" smtClean="0">
                <a:latin typeface="Comic Sans MS" pitchFamily="66" charset="0"/>
              </a:rPr>
              <a:t>L’eugénisme</a:t>
            </a:r>
            <a:endParaRPr lang="fr-FR" sz="3200" b="1" u="sng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Alain\Pictures\TPEEugenics_congres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47" y="977073"/>
            <a:ext cx="8568953" cy="65826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C:\Users\Alain\Pictures\TPEclone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469"/>
            <a:ext cx="10080689" cy="6594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ain\Pictures\TPEfinal_round_core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88" y="0"/>
            <a:ext cx="7632847" cy="76328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in\Pictures\novequilibres-vos-benef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1605"/>
            <a:ext cx="10080625" cy="429301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3848" y="323453"/>
            <a:ext cx="8568531" cy="1620430"/>
          </a:xfrm>
        </p:spPr>
        <p:txBody>
          <a:bodyPr>
            <a:normAutofit/>
          </a:bodyPr>
          <a:lstStyle/>
          <a:p>
            <a:r>
              <a:rPr lang="fr-FR" sz="9200" dirty="0" smtClean="0">
                <a:latin typeface="Comic Sans MS" pitchFamily="66" charset="0"/>
              </a:rPr>
              <a:t>ET VOUS,</a:t>
            </a:r>
            <a:endParaRPr lang="fr-FR" sz="9200" dirty="0"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3928" y="2627709"/>
            <a:ext cx="7056438" cy="1931917"/>
          </a:xfrm>
        </p:spPr>
        <p:txBody>
          <a:bodyPr>
            <a:noAutofit/>
          </a:bodyPr>
          <a:lstStyle/>
          <a:p>
            <a:r>
              <a:rPr lang="fr-FR" sz="5700" dirty="0" smtClean="0">
                <a:solidFill>
                  <a:schemeClr val="tx1"/>
                </a:solidFill>
              </a:rPr>
              <a:t>Êtes vous pour ou contre le clonage et tout ce qu’il pourrait engendrer?</a:t>
            </a:r>
            <a:endParaRPr lang="fr-FR" sz="5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-1" y="583135"/>
            <a:ext cx="10080625" cy="70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114288" y="0"/>
            <a:ext cx="4103216" cy="59120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1" i="0" u="sng" strike="noStrike" kern="1200" dirty="0">
                <a:ln>
                  <a:noFill/>
                </a:ln>
                <a:uFillTx/>
                <a:latin typeface="Comic Sans MS" pitchFamily="66" charset="0"/>
                <a:ea typeface="Andale Sans UI" pitchFamily="2"/>
                <a:cs typeface="Tahoma" pitchFamily="2"/>
              </a:rPr>
              <a:t>Le </a:t>
            </a:r>
            <a:r>
              <a:rPr lang="de-DE" sz="2800" b="1" i="0" u="sng" strike="noStrike" kern="1200" dirty="0" err="1">
                <a:ln>
                  <a:noFill/>
                </a:ln>
                <a:uFillTx/>
                <a:latin typeface="Comic Sans MS" pitchFamily="66" charset="0"/>
                <a:ea typeface="Andale Sans UI" pitchFamily="2"/>
                <a:cs typeface="Tahoma" pitchFamily="2"/>
              </a:rPr>
              <a:t>clônage</a:t>
            </a:r>
            <a:r>
              <a:rPr lang="de-DE" sz="2800" b="1" i="0" u="sng" strike="noStrike" kern="1200" dirty="0">
                <a:ln>
                  <a:noFill/>
                </a:ln>
                <a:uFillTx/>
                <a:latin typeface="Comic Sans MS" pitchFamily="66" charset="0"/>
                <a:ea typeface="Andale Sans UI" pitchFamily="2"/>
                <a:cs typeface="Tahoma" pitchFamily="2"/>
              </a:rPr>
              <a:t> </a:t>
            </a:r>
            <a:r>
              <a:rPr lang="de-DE" sz="2800" b="1" i="0" u="sng" strike="noStrike" kern="1200" dirty="0" err="1">
                <a:ln>
                  <a:noFill/>
                </a:ln>
                <a:uFillTx/>
                <a:latin typeface="Comic Sans MS" pitchFamily="66" charset="0"/>
                <a:ea typeface="Andale Sans UI" pitchFamily="2"/>
                <a:cs typeface="Tahoma" pitchFamily="2"/>
              </a:rPr>
              <a:t>reproductif</a:t>
            </a:r>
            <a:endParaRPr lang="de-DE" sz="2800" b="1" i="0" u="sng" strike="noStrike" kern="1200" dirty="0">
              <a:ln>
                <a:noFill/>
              </a:ln>
              <a:uFillTx/>
              <a:latin typeface="Comic Sans MS" pitchFamily="66" charset="0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slow" advTm="2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75816" y="0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 b="1" u="sng">
                <a:latin typeface="Comic Sans MS" pitchFamily="66" charset="0"/>
              </a:rPr>
              <a:t>Le clonage par bissection d'embryon</a:t>
            </a:r>
          </a:p>
        </p:txBody>
      </p:sp>
      <p:pic>
        <p:nvPicPr>
          <p:cNvPr id="1026" name="Picture 2" descr="C:\Users\Alain\Pictures\PICAS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185" y="1024677"/>
            <a:ext cx="5778431" cy="65349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808" y="0"/>
            <a:ext cx="9070975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 b="1" u="sng">
                <a:latin typeface="Comic Sans MS" pitchFamily="66" charset="0"/>
              </a:rPr>
              <a:t>Clonage par separation des cellules d'un jeune embryon</a:t>
            </a:r>
          </a:p>
        </p:txBody>
      </p:sp>
      <p:pic>
        <p:nvPicPr>
          <p:cNvPr id="2051" name="Picture 3" descr="C:\Users\Alain\Pictures\PICAS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008" y="1227646"/>
            <a:ext cx="5816501" cy="63320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000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808" y="0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 b="1" u="sng">
                <a:latin typeface="Comic Sans MS" pitchFamily="66" charset="0"/>
              </a:rPr>
              <a:t>Clonage par transfert de noyau d'une cellule embryonnaire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1259557"/>
            <a:ext cx="10080625" cy="662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5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 b="1" u="sng">
                <a:latin typeface="Comic Sans MS" pitchFamily="66" charset="0"/>
              </a:rPr>
              <a:t>Clonage par transfert de noyau d'une cellule adulte</a:t>
            </a:r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4294967295"/>
          </p:nvPr>
        </p:nvGraphicFramePr>
        <p:xfrm>
          <a:off x="0" y="1768475"/>
          <a:ext cx="9072563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" y="1259557"/>
            <a:ext cx="10080624" cy="662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32187" y="1"/>
            <a:ext cx="10344817" cy="755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009650" y="0"/>
            <a:ext cx="9070975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 b="1" u="sng">
                <a:latin typeface="Comic Sans MS" pitchFamily="66" charset="0"/>
              </a:rPr>
              <a:t>Chronologie du clônage humain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899517"/>
            <a:ext cx="10080625" cy="666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ain\Pictures\TPE6a00e5520572bb88340168e81647f2970c-800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0"/>
            <a:ext cx="8856898" cy="7559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54</Words>
  <Application>Microsoft Office PowerPoint</Application>
  <PresentationFormat>Personnalisé</PresentationFormat>
  <Paragraphs>9</Paragraphs>
  <Slides>17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Le clonage par bissection d'embryon</vt:lpstr>
      <vt:lpstr>Clonage par separation des cellules d'un jeune embryon</vt:lpstr>
      <vt:lpstr>Clonage par transfert de noyau d'une cellule embryonnaire</vt:lpstr>
      <vt:lpstr>Clonage par transfert de noyau d'une cellule adulte</vt:lpstr>
      <vt:lpstr>Diapositive 7</vt:lpstr>
      <vt:lpstr>Chronologie du clônage humain</vt:lpstr>
      <vt:lpstr>Diapositive 9</vt:lpstr>
      <vt:lpstr>Diapositive 10</vt:lpstr>
      <vt:lpstr>Diapositive 11</vt:lpstr>
      <vt:lpstr>Diapositive 12</vt:lpstr>
      <vt:lpstr>L’eugénisme</vt:lpstr>
      <vt:lpstr>Diapositive 14</vt:lpstr>
      <vt:lpstr>Diapositive 15</vt:lpstr>
      <vt:lpstr>Diapositive 16</vt:lpstr>
      <vt:lpstr>ET VOUS,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 VIOLLE</dc:creator>
  <cp:lastModifiedBy>Alain</cp:lastModifiedBy>
  <cp:revision>15</cp:revision>
  <dcterms:created xsi:type="dcterms:W3CDTF">2009-04-16T11:32:32Z</dcterms:created>
  <dcterms:modified xsi:type="dcterms:W3CDTF">2014-05-13T19:41:58Z</dcterms:modified>
</cp:coreProperties>
</file>